
<file path=[Content_Types].xml><?xml version="1.0" encoding="utf-8"?>
<Types xmlns="http://schemas.openxmlformats.org/package/2006/content-types">
  <Default Extension="fntdata" ContentType="application/x-fontdata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ppt/metadata" ContentType="application/binary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embedTrueTypeFonts="1" saveSubsetFonts="1" autoCompressPictures="0">
  <p:sldMasterIdLst>
    <p:sldMasterId id="2147483648" r:id="rId1"/>
    <p:sldMasterId id="2147483660" r:id="rId2"/>
  </p:sldMasterIdLst>
  <p:notesMasterIdLst>
    <p:notesMasterId r:id="rId25"/>
  </p:notesMasterIdLst>
  <p:sldIdLst>
    <p:sldId id="256" r:id="rId3"/>
    <p:sldId id="262" r:id="rId4"/>
    <p:sldId id="277" r:id="rId5"/>
    <p:sldId id="263" r:id="rId6"/>
    <p:sldId id="264" r:id="rId7"/>
    <p:sldId id="278" r:id="rId8"/>
    <p:sldId id="265" r:id="rId9"/>
    <p:sldId id="266" r:id="rId10"/>
    <p:sldId id="267" r:id="rId11"/>
    <p:sldId id="279" r:id="rId12"/>
    <p:sldId id="268" r:id="rId13"/>
    <p:sldId id="269" r:id="rId14"/>
    <p:sldId id="281" r:id="rId15"/>
    <p:sldId id="270" r:id="rId16"/>
    <p:sldId id="271" r:id="rId17"/>
    <p:sldId id="272" r:id="rId18"/>
    <p:sldId id="280" r:id="rId19"/>
    <p:sldId id="273" r:id="rId20"/>
    <p:sldId id="274" r:id="rId21"/>
    <p:sldId id="282" r:id="rId22"/>
    <p:sldId id="275" r:id="rId23"/>
    <p:sldId id="276" r:id="rId24"/>
  </p:sldIdLst>
  <p:sldSz cx="12192000" cy="6858000"/>
  <p:notesSz cx="6858000" cy="9144000"/>
  <p:embeddedFontLst>
    <p:embeddedFont>
      <p:font typeface="Play"/>
      <p:regular r:id="rId26"/>
      <p:bold r:id="rId27"/>
    </p:embeddedFont>
  </p:embeddedFontLst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 spc="0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 spc="0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 spc="0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 spc="0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 spc="0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 spc="0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 spc="0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 spc="0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 spc="0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/>
    </p:ext>
    <p:ext uri="GoogleSlidesCustomDataVersion2">
      <go:slidesCustomData xmlns="" xmlns:mc="http://schemas.openxmlformats.org/markup-compatibility/2006" xmlns:mv="urn:schemas-microsoft-com:mac:vml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xmlns:go="http://customooxmlschemas.google.com/" r:id="rId29" roundtripDataSignature="AMtx7mg7rqYpsdW7xrrH+iL9gPFXO7mvLA==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11"/>
    <p:restoredTop sz="94658"/>
  </p:normalViewPr>
  <p:slideViewPr>
    <p:cSldViewPr snapToGrid="0">
      <p:cViewPr varScale="1">
        <p:scale>
          <a:sx n="120" d="100"/>
          <a:sy n="120" d="100"/>
        </p:scale>
        <p:origin x="800" y="1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font" Target="fonts/font1.fntdata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notesMaster" Target="notesMasters/notesMaster1.xml"/><Relationship Id="rId33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customschemas.google.com/relationships/presentationmetadata" Target="meta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theme" Target="theme/theme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viewProps" Target="view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font" Target="fonts/font2.fntdata"/><Relationship Id="rId30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 txBox="1">
            <a:spLocks noGrp="1"/>
          </p:cNvSpPr>
          <p:nvPr>
            <p:ph type="hdr" idx="2"/>
          </p:nvPr>
        </p:nvSpPr>
        <p:spPr>
          <a:xfrm>
            <a:off x="0" y="0"/>
            <a:ext cx="2971800" cy="4587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4" name="Google Shape;4;n"/>
          <p:cNvSpPr txBox="1">
            <a:spLocks noGrp="1"/>
          </p:cNvSpPr>
          <p:nvPr>
            <p:ph type="dt" idx="10"/>
          </p:nvPr>
        </p:nvSpPr>
        <p:spPr>
          <a:xfrm>
            <a:off x="3884613" y="0"/>
            <a:ext cx="2971800" cy="4587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r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5" name="Google Shape;5;n"/>
          <p:cNvSpPr>
            <a:spLocks noGrp="1" noRot="1" noChangeAspect="1"/>
          </p:cNvSpPr>
          <p:nvPr>
            <p:ph type="sldImg" idx="3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6" name="Google Shape;6;n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marR="0" lvl="0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marR="0" lvl="1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371600" marR="0" lvl="2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828800" marR="0" lvl="3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286000" marR="0" lvl="4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743200" marR="0" lvl="5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3200400" marR="0" lvl="6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3657600" marR="0" lvl="7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4114800" marR="0" lvl="8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7" name="Google Shape;7;n"/>
          <p:cNvSpPr txBox="1">
            <a:spLocks noGrp="1"/>
          </p:cNvSpPr>
          <p:nvPr>
            <p:ph type="ftr" idx="11"/>
          </p:nvPr>
        </p:nvSpPr>
        <p:spPr>
          <a:xfrm>
            <a:off x="0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8" name="Google Shape;8;n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marR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MT" sz="12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‹#›</a:t>
            </a:fld>
            <a:endParaRPr sz="1200" b="0" i="0" u="none" strike="noStrike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 spc="0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 spc="0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 spc="0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 spc="0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 spc="0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 spc="0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 spc="0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 spc="0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 spc="0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7" name="Google Shape;97;p1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98" name="Google Shape;98;p1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3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9" name="Google Shape;139;p6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40" name="Google Shape;140;p6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4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7" name="Google Shape;147;p7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148" name="Google Shape;148;p7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MT" b="1" dirty="0"/>
              <a:t>For Policymakers (Focus: System Sustainability &amp; Legislative Reform)</a:t>
            </a:r>
            <a:endParaRPr dirty="0"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MT" sz="1200" b="1" i="0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Front (The Challenge: Welfare Sustainability &amp; Demographic Reality)</a:t>
            </a:r>
            <a:endParaRPr sz="1200" b="0" i="0" dirty="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MT" b="1" dirty="0"/>
              <a:t>The Helsinki Declaration: Future-Proofing European Welfare</a:t>
            </a:r>
            <a:endParaRPr b="0" dirty="0"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MT" sz="1200" b="1" i="0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(The Challenge: Welfare Sustainability &amp; Demographic Reality)</a:t>
            </a:r>
            <a:endParaRPr sz="1200" b="0" i="0" dirty="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MT" b="1" dirty="0"/>
              <a:t>The Helsinki Declaration: Future-Proofing European Welfare</a:t>
            </a:r>
            <a:endParaRPr b="0" dirty="0"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MT" b="1" dirty="0"/>
              <a:t>The Demographic Shift:</a:t>
            </a:r>
            <a:r>
              <a:rPr lang="en-MT" b="0" dirty="0"/>
              <a:t> Around </a:t>
            </a:r>
            <a:r>
              <a:rPr lang="en-MT" b="1" dirty="0"/>
              <a:t>52 million Europeans provide informal long-term care</a:t>
            </a:r>
            <a:r>
              <a:rPr lang="en-MT" b="0" dirty="0"/>
              <a:t>, acting as the true structural backbone of our healthcare architectures. With EU long-term care needs projected to rise from 30.8 million to </a:t>
            </a:r>
            <a:r>
              <a:rPr lang="en-MT" b="1" dirty="0"/>
              <a:t>38.1 million by 2050</a:t>
            </a:r>
            <a:r>
              <a:rPr lang="en-MT" b="0" dirty="0"/>
              <a:t>, ignoring home-care safety is no longer a viable policy option</a:t>
            </a:r>
            <a:endParaRPr dirty="0"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  <p:sp>
        <p:nvSpPr>
          <p:cNvPr id="149" name="Google Shape;149;p7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MT"/>
              <a:t>4</a:t>
            </a:fld>
            <a:endParaRPr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5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" name="Google Shape;153;p8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154" name="Google Shape;154;p8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Arial"/>
              <a:buNone/>
            </a:pPr>
            <a:r>
              <a:rPr lang="en-MT" b="1" dirty="0"/>
              <a:t>For Policymakers (Focus: System Sustainability &amp; Legislative Reform)</a:t>
            </a:r>
            <a:endParaRPr dirty="0"/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Arial"/>
              <a:buNone/>
            </a:pPr>
            <a:r>
              <a:rPr lang="en-MT" sz="1200" b="1" i="0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Back (The Action: Policy Integration &amp; System Accountability)</a:t>
            </a:r>
            <a:endParaRPr sz="1200" b="0" i="0" dirty="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  <p:sp>
        <p:nvSpPr>
          <p:cNvPr id="155" name="Google Shape;155;p8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MT"/>
              <a:t>5</a:t>
            </a:fld>
            <a:endParaRPr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5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9" name="Google Shape;159;p9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160" name="Google Shape;160;p9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b="1" dirty="0"/>
              <a:t>For Policymakers (Focus: System Sustainability &amp; Legislative Reform)</a:t>
            </a:r>
            <a:endParaRPr lang="en-GB" dirty="0"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200" b="1" i="0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Front (The Challenge: Welfare Sustainability &amp; Demographic Reality)</a:t>
            </a:r>
            <a:endParaRPr lang="en-GB" sz="1200" b="0" i="0" dirty="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b="1" dirty="0"/>
              <a:t>The Helsinki Declaration: Future-Proofing European Welfare</a:t>
            </a:r>
            <a:endParaRPr lang="en-GB" b="0" dirty="0"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200" b="1" i="0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(The Challenge: Welfare Sustainability &amp; Demographic Reality)</a:t>
            </a:r>
            <a:endParaRPr lang="en-GB" sz="1200" b="0" i="0" dirty="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b="1" dirty="0"/>
              <a:t>The Helsinki Declaration: Future-Proofing European Welfare</a:t>
            </a:r>
            <a:endParaRPr lang="en-GB" b="0" dirty="0"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b="1" dirty="0"/>
              <a:t>The Demographic Shift:</a:t>
            </a:r>
            <a:r>
              <a:rPr lang="en-GB" b="0" dirty="0"/>
              <a:t> Around </a:t>
            </a:r>
            <a:r>
              <a:rPr lang="en-GB" b="1" dirty="0"/>
              <a:t>52 million Europeans provide informal long-term care</a:t>
            </a:r>
            <a:r>
              <a:rPr lang="en-GB" b="0" dirty="0"/>
              <a:t>, acting as the true structural backbone of our healthcare architectures. With EU long-term care needs projected to rise from 30.8 million to </a:t>
            </a:r>
            <a:r>
              <a:rPr lang="en-GB" b="1" dirty="0"/>
              <a:t>38.1 million by 2050</a:t>
            </a:r>
            <a:r>
              <a:rPr lang="en-GB" b="0" dirty="0"/>
              <a:t>, ignoring home-care safety is no longer a viable policy option</a:t>
            </a:r>
            <a:endParaRPr lang="en-GB" dirty="0"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  <p:sp>
        <p:nvSpPr>
          <p:cNvPr id="161" name="Google Shape;161;p9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MT"/>
              <a:t>7</a:t>
            </a:fld>
            <a:endParaRPr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6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6" name="Google Shape;166;p10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Arial"/>
              <a:buNone/>
            </a:pPr>
            <a:r>
              <a:rPr lang="en-GB" b="1" dirty="0"/>
              <a:t>For Policymakers (Focus: System Sustainability &amp; Legislative Reform)</a:t>
            </a:r>
            <a:endParaRPr lang="en-GB" dirty="0"/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Arial"/>
              <a:buNone/>
            </a:pPr>
            <a:r>
              <a:rPr lang="en-GB" sz="1200" b="1" i="0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Back (The Action: Policy Integration &amp; System Accountability)</a:t>
            </a:r>
            <a:endParaRPr lang="en-GB" sz="1200" b="0" i="0" dirty="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  <p:sp>
        <p:nvSpPr>
          <p:cNvPr id="167" name="Google Shape;167;p10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7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2" name="Google Shape;172;p11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73" name="Google Shape;173;p11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1" name="Google Shape;181;p12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182" name="Google Shape;182;p12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MT" b="1"/>
              <a:t>For NGOs (Focus: Social Equity, Gender Equality, &amp; Caregiver Rights)</a:t>
            </a:r>
            <a:endParaRPr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MT" b="1"/>
              <a:t>Front (The Challenge: The Invisible Workforce &amp; Gender Burden)</a:t>
            </a:r>
            <a:endParaRPr b="0"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br>
              <a:rPr lang="en-MT"/>
            </a:br>
            <a:endParaRPr/>
          </a:p>
        </p:txBody>
      </p:sp>
      <p:sp>
        <p:nvSpPr>
          <p:cNvPr id="183" name="Google Shape;183;p12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MT"/>
              <a:t>11</a:t>
            </a:fld>
            <a:endParaRPr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8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7" name="Google Shape;187;p13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188" name="Google Shape;188;p13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Arial"/>
              <a:buNone/>
            </a:pPr>
            <a:r>
              <a:rPr lang="en-MT" b="1"/>
              <a:t>For NGOs (Focus: Social Equity, Gender Equality, &amp; Caregiver Rights)</a:t>
            </a:r>
            <a:endParaRPr/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Arial"/>
              <a:buNone/>
            </a:pPr>
            <a:r>
              <a:rPr lang="en-MT" sz="1200" b="1" i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Back (The Action: Advocacy, Support, &amp; Dignity)</a:t>
            </a:r>
            <a:endParaRPr sz="1200" b="0" i="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89" name="Google Shape;189;p13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MT"/>
              <a:t>12</a:t>
            </a:fld>
            <a:endParaRPr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9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3" name="Google Shape;193;p14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94" name="Google Shape;194;p14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9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9" name="Google Shape;199;p15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00" name="Google Shape;200;p15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0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" name="Google Shape;205;p16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06" name="Google Shape;206;p16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4" name="Google Shape;214;p17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215" name="Google Shape;215;p17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MT" b="1"/>
              <a:t>For Health Organisations (Focus: Clinical Integration &amp; Continuity of Care)</a:t>
            </a:r>
            <a:endParaRPr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MT" b="1"/>
              <a:t>Front (The Challenge: The "Hospital Without Walls")</a:t>
            </a:r>
            <a:endParaRPr b="0"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br>
              <a:rPr lang="en-MT"/>
            </a:br>
            <a:endParaRPr/>
          </a:p>
        </p:txBody>
      </p:sp>
      <p:sp>
        <p:nvSpPr>
          <p:cNvPr id="216" name="Google Shape;216;p17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MT"/>
              <a:t>18</a:t>
            </a:fld>
            <a:endParaRPr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1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0" name="Google Shape;220;p18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221" name="Google Shape;221;p18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Arial"/>
              <a:buNone/>
            </a:pPr>
            <a:r>
              <a:rPr lang="en-MT" b="1"/>
              <a:t>For Health Organisations (Focus: Clinical Integration &amp; Continuity of Care)</a:t>
            </a:r>
            <a:endParaRPr/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Arial"/>
              <a:buNone/>
            </a:pPr>
            <a:r>
              <a:rPr lang="en-MT" sz="1200" b="1" i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Back (The Action: Clinical Coordination &amp; Error Prevention)</a:t>
            </a:r>
            <a:endParaRPr sz="1200" b="0" i="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22" name="Google Shape;222;p18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MT"/>
              <a:t>19</a:t>
            </a:fld>
            <a:endParaRPr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6" name="Google Shape;226;p19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27" name="Google Shape;227;p19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3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2" name="Google Shape;232;p20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33" name="Google Shape;233;p20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" type="title">
  <p:cSld name="TITLE">
    <p:spTree>
      <p:nvGrpSpPr>
        <p:cNvPr id="1" name="Shape 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Google Shape;16;p22"/>
          <p:cNvSpPr txBox="1"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Play"/>
              <a:buNone/>
              <a:defRPr sz="60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7" name="Google Shape;17;p22"/>
          <p:cNvSpPr txBox="1"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lvl="0" algn="ctr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/>
            </a:lvl1pPr>
            <a:lvl2pPr lvl="1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/>
            </a:lvl2pPr>
            <a:lvl3pPr lvl="2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/>
            </a:lvl3pPr>
            <a:lvl4pPr lvl="3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4pPr>
            <a:lvl5pPr lvl="4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5pPr>
            <a:lvl6pPr lvl="5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6pPr>
            <a:lvl7pPr lvl="6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7pPr>
            <a:lvl8pPr lvl="7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8pPr>
            <a:lvl9pPr lvl="8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9pPr>
          </a:lstStyle>
          <a:p>
            <a:endParaRPr/>
          </a:p>
        </p:txBody>
      </p:sp>
      <p:sp>
        <p:nvSpPr>
          <p:cNvPr id="18" name="Google Shape;18;p22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9" name="Google Shape;19;p22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0" name="Google Shape;20;p22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MT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blank">
  <p:cSld name="BLANK">
    <p:spTree>
      <p:nvGrpSpPr>
        <p:cNvPr id="1" name="Shape 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Google Shape;22;p23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3" name="Google Shape;23;p23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4" name="Google Shape;24;p23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MT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Content" type="obj">
  <p:cSld name="OBJECT">
    <p:spTree>
      <p:nvGrpSpPr>
        <p:cNvPr id="1" name="Shape 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Google Shape;26;p26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7" name="Google Shape;27;p26"/>
          <p:cNvSpPr txBox="1"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28" name="Google Shape;28;p26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9" name="Google Shape;29;p26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0" name="Google Shape;30;p26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MT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" type="secHead">
  <p:cSld name="SECTION_HEADER">
    <p:spTree>
      <p:nvGrpSpPr>
        <p:cNvPr id="1" name="Shape 3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Google Shape;32;p27"/>
          <p:cNvSpPr txBox="1"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Play"/>
              <a:buNone/>
              <a:defRPr sz="60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3" name="Google Shape;33;p27"/>
          <p:cNvSpPr txBox="1"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757575"/>
              </a:buClr>
              <a:buSzPts val="2400"/>
              <a:buNone/>
              <a:defRPr sz="2400">
                <a:solidFill>
                  <a:srgbClr val="757575"/>
                </a:solidFill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757575"/>
              </a:buClr>
              <a:buSzPts val="2000"/>
              <a:buNone/>
              <a:defRPr sz="2000">
                <a:solidFill>
                  <a:srgbClr val="757575"/>
                </a:solidFill>
              </a:defRPr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757575"/>
              </a:buClr>
              <a:buSzPts val="1800"/>
              <a:buNone/>
              <a:defRPr sz="1800">
                <a:solidFill>
                  <a:srgbClr val="757575"/>
                </a:solidFill>
              </a:defRPr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757575"/>
              </a:buClr>
              <a:buSzPts val="1600"/>
              <a:buNone/>
              <a:defRPr sz="1600">
                <a:solidFill>
                  <a:srgbClr val="757575"/>
                </a:solidFill>
              </a:defRPr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757575"/>
              </a:buClr>
              <a:buSzPts val="1600"/>
              <a:buNone/>
              <a:defRPr sz="1600">
                <a:solidFill>
                  <a:srgbClr val="757575"/>
                </a:solidFill>
              </a:defRPr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757575"/>
              </a:buClr>
              <a:buSzPts val="1600"/>
              <a:buNone/>
              <a:defRPr sz="1600">
                <a:solidFill>
                  <a:srgbClr val="757575"/>
                </a:solidFill>
              </a:defRPr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757575"/>
              </a:buClr>
              <a:buSzPts val="1600"/>
              <a:buNone/>
              <a:defRPr sz="1600">
                <a:solidFill>
                  <a:srgbClr val="757575"/>
                </a:solidFill>
              </a:defRPr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757575"/>
              </a:buClr>
              <a:buSzPts val="1600"/>
              <a:buNone/>
              <a:defRPr sz="1600">
                <a:solidFill>
                  <a:srgbClr val="757575"/>
                </a:solidFill>
              </a:defRPr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757575"/>
              </a:buClr>
              <a:buSzPts val="1600"/>
              <a:buNone/>
              <a:defRPr sz="1600">
                <a:solidFill>
                  <a:srgbClr val="757575"/>
                </a:solidFill>
              </a:defRPr>
            </a:lvl9pPr>
          </a:lstStyle>
          <a:p>
            <a:endParaRPr/>
          </a:p>
        </p:txBody>
      </p:sp>
      <p:sp>
        <p:nvSpPr>
          <p:cNvPr id="34" name="Google Shape;34;p27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5" name="Google Shape;35;p27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6" name="Google Shape;36;p27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MT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wo Content" type="twoObj">
  <p:cSld name="TWO_OBJECTS">
    <p:spTree>
      <p:nvGrpSpPr>
        <p:cNvPr id="1" name="Shape 3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" name="Google Shape;38;p28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9" name="Google Shape;39;p28"/>
          <p:cNvSpPr txBox="1">
            <a:spLocks noGrp="1"/>
          </p:cNvSpPr>
          <p:nvPr>
            <p:ph type="body" idx="1"/>
          </p:nvPr>
        </p:nvSpPr>
        <p:spPr>
          <a:xfrm>
            <a:off x="838200" y="1825625"/>
            <a:ext cx="5181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40" name="Google Shape;40;p28"/>
          <p:cNvSpPr txBox="1">
            <a:spLocks noGrp="1"/>
          </p:cNvSpPr>
          <p:nvPr>
            <p:ph type="body" idx="2"/>
          </p:nvPr>
        </p:nvSpPr>
        <p:spPr>
          <a:xfrm>
            <a:off x="6172200" y="1825625"/>
            <a:ext cx="5181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41" name="Google Shape;41;p28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2" name="Google Shape;42;p28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3" name="Google Shape;43;p28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MT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mparison" type="twoTxTwoObj">
  <p:cSld name="TWO_OBJECTS_WITH_TEXT">
    <p:spTree>
      <p:nvGrpSpPr>
        <p:cNvPr id="1" name="Shape 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" name="Google Shape;45;p29"/>
          <p:cNvSpPr txBox="1"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6" name="Google Shape;46;p29"/>
          <p:cNvSpPr txBox="1"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 b="1"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 b="1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 b="1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9pPr>
          </a:lstStyle>
          <a:p>
            <a:endParaRPr/>
          </a:p>
        </p:txBody>
      </p:sp>
      <p:sp>
        <p:nvSpPr>
          <p:cNvPr id="47" name="Google Shape;47;p29"/>
          <p:cNvSpPr txBox="1">
            <a:spLocks noGrp="1"/>
          </p:cNvSpPr>
          <p:nvPr>
            <p:ph type="body" idx="2"/>
          </p:nvPr>
        </p:nvSpPr>
        <p:spPr>
          <a:xfrm>
            <a:off x="839788" y="2505075"/>
            <a:ext cx="5157787" cy="3684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48" name="Google Shape;48;p29"/>
          <p:cNvSpPr txBox="1">
            <a:spLocks noGrp="1"/>
          </p:cNvSpPr>
          <p:nvPr>
            <p:ph type="body" idx="3"/>
          </p:nvPr>
        </p:nvSpPr>
        <p:spPr>
          <a:xfrm>
            <a:off x="6172200" y="1681163"/>
            <a:ext cx="5183188" cy="82391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 b="1"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 b="1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 b="1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9pPr>
          </a:lstStyle>
          <a:p>
            <a:endParaRPr/>
          </a:p>
        </p:txBody>
      </p:sp>
      <p:sp>
        <p:nvSpPr>
          <p:cNvPr id="49" name="Google Shape;49;p29"/>
          <p:cNvSpPr txBox="1">
            <a:spLocks noGrp="1"/>
          </p:cNvSpPr>
          <p:nvPr>
            <p:ph type="body" idx="4"/>
          </p:nvPr>
        </p:nvSpPr>
        <p:spPr>
          <a:xfrm>
            <a:off x="6172200" y="2505075"/>
            <a:ext cx="5183188" cy="3684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50" name="Google Shape;50;p29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1" name="Google Shape;51;p29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2" name="Google Shape;52;p29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MT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 type="titleOnly">
  <p:cSld name="TITLE_ONLY">
    <p:spTree>
      <p:nvGrpSpPr>
        <p:cNvPr id="1" name="Shape 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" name="Google Shape;54;p30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5" name="Google Shape;55;p30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6" name="Google Shape;56;p30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7" name="Google Shape;57;p30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MT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ntent with Caption" type="objTx">
  <p:cSld name="OBJECT_WITH_CAPTION_TEXT">
    <p:spTree>
      <p:nvGrpSpPr>
        <p:cNvPr id="1" name="Shape 5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" name="Google Shape;59;p31"/>
          <p:cNvSpPr txBox="1"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Play"/>
              <a:buNone/>
              <a:defRPr sz="32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0" name="Google Shape;60;p31"/>
          <p:cNvSpPr txBox="1">
            <a:spLocks noGrp="1"/>
          </p:cNvSpPr>
          <p:nvPr>
            <p:ph type="body"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4318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3200"/>
              <a:buChar char="•"/>
              <a:defRPr sz="3200"/>
            </a:lvl1pPr>
            <a:lvl2pPr marL="914400" lvl="1" indent="-406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  <a:defRPr sz="2800"/>
            </a:lvl2pPr>
            <a:lvl3pPr marL="1371600" lvl="2" indent="-381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  <a:defRPr sz="2400"/>
            </a:lvl3pPr>
            <a:lvl4pPr marL="1828800" lvl="3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4pPr>
            <a:lvl5pPr marL="2286000" lvl="4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5pPr>
            <a:lvl6pPr marL="2743200" lvl="5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6pPr>
            <a:lvl7pPr marL="3200400" lvl="6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7pPr>
            <a:lvl8pPr marL="3657600" lvl="7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8pPr>
            <a:lvl9pPr marL="4114800" lvl="8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9pPr>
          </a:lstStyle>
          <a:p>
            <a:endParaRPr/>
          </a:p>
        </p:txBody>
      </p:sp>
      <p:sp>
        <p:nvSpPr>
          <p:cNvPr id="61" name="Google Shape;61;p31"/>
          <p:cNvSpPr txBox="1">
            <a:spLocks noGrp="1"/>
          </p:cNvSpPr>
          <p:nvPr>
            <p:ph type="body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9pPr>
          </a:lstStyle>
          <a:p>
            <a:endParaRPr/>
          </a:p>
        </p:txBody>
      </p:sp>
      <p:sp>
        <p:nvSpPr>
          <p:cNvPr id="62" name="Google Shape;62;p31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3" name="Google Shape;63;p31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4" name="Google Shape;64;p31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MT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Picture with Caption" type="picTx">
  <p:cSld name="PICTURE_WITH_CAPTION_TEXT">
    <p:spTree>
      <p:nvGrpSpPr>
        <p:cNvPr id="1" name="Shape 6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" name="Google Shape;66;p32"/>
          <p:cNvSpPr txBox="1"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Play"/>
              <a:buNone/>
              <a:defRPr sz="32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7" name="Google Shape;67;p32"/>
          <p:cNvSpPr>
            <a:spLocks noGrp="1"/>
          </p:cNvSpPr>
          <p:nvPr>
            <p:ph type="pic" idx="2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  <a:noFill/>
          <a:ln>
            <a:noFill/>
          </a:ln>
        </p:spPr>
      </p:sp>
      <p:sp>
        <p:nvSpPr>
          <p:cNvPr id="68" name="Google Shape;68;p32"/>
          <p:cNvSpPr txBox="1">
            <a:spLocks noGrp="1"/>
          </p:cNvSpPr>
          <p:nvPr>
            <p:ph type="body" idx="1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9pPr>
          </a:lstStyle>
          <a:p>
            <a:endParaRPr/>
          </a:p>
        </p:txBody>
      </p:sp>
      <p:sp>
        <p:nvSpPr>
          <p:cNvPr id="69" name="Google Shape;69;p32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0" name="Google Shape;70;p32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1" name="Google Shape;71;p32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MT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Vertical Text" type="vertTx">
  <p:cSld name="VERTICAL_TEXT">
    <p:spTree>
      <p:nvGrpSpPr>
        <p:cNvPr id="1" name="Shape 7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" name="Google Shape;73;p33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4" name="Google Shape;74;p33"/>
          <p:cNvSpPr txBox="1">
            <a:spLocks noGrp="1"/>
          </p:cNvSpPr>
          <p:nvPr>
            <p:ph type="body" idx="1"/>
          </p:nvPr>
        </p:nvSpPr>
        <p:spPr>
          <a:xfrm rot="5400000">
            <a:off x="3920331" y="-1256506"/>
            <a:ext cx="4351338" cy="10515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75" name="Google Shape;75;p33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6" name="Google Shape;76;p33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7" name="Google Shape;77;p33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MT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Vertical Title and Text" type="vertTitleAndTx">
  <p:cSld name="VERTICAL_TITLE_AND_VERTICAL_TEXT">
    <p:spTree>
      <p:nvGrpSpPr>
        <p:cNvPr id="1" name="Shape 7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" name="Google Shape;79;p34"/>
          <p:cNvSpPr txBox="1">
            <a:spLocks noGrp="1"/>
          </p:cNvSpPr>
          <p:nvPr>
            <p:ph type="title"/>
          </p:nvPr>
        </p:nvSpPr>
        <p:spPr>
          <a:xfrm rot="5400000">
            <a:off x="7133431" y="1956594"/>
            <a:ext cx="5811838" cy="2628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80" name="Google Shape;80;p34"/>
          <p:cNvSpPr txBox="1">
            <a:spLocks noGrp="1"/>
          </p:cNvSpPr>
          <p:nvPr>
            <p:ph type="body" idx="1"/>
          </p:nvPr>
        </p:nvSpPr>
        <p:spPr>
          <a:xfrm rot="5400000">
            <a:off x="1799431" y="-596106"/>
            <a:ext cx="5811838" cy="7734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81" name="Google Shape;81;p34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82" name="Google Shape;82;p34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83" name="Google Shape;83;p34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MT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" type="title">
  <p:cSld name="TITLE">
    <p:spTree>
      <p:nvGrpSpPr>
        <p:cNvPr id="1" name="Shape 9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1" name="Google Shape;91;p25"/>
          <p:cNvSpPr txBox="1"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6000"/>
              <a:buFont typeface="Play"/>
              <a:buNone/>
              <a:defRPr sz="60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92" name="Google Shape;92;p25"/>
          <p:cNvSpPr txBox="1"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lvl="0" algn="ctr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2400"/>
              <a:buNone/>
              <a:defRPr sz="2400"/>
            </a:lvl1pPr>
            <a:lvl2pPr lvl="1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2000"/>
              <a:buNone/>
              <a:defRPr sz="2000"/>
            </a:lvl2pPr>
            <a:lvl3pPr lvl="2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/>
            </a:lvl3pPr>
            <a:lvl4pPr lvl="3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/>
            </a:lvl4pPr>
            <a:lvl5pPr lvl="4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/>
            </a:lvl5pPr>
            <a:lvl6pPr lvl="5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/>
            </a:lvl6pPr>
            <a:lvl7pPr lvl="6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/>
            </a:lvl7pPr>
            <a:lvl8pPr lvl="7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/>
            </a:lvl8pPr>
            <a:lvl9pPr lvl="8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/>
            </a:lvl9pPr>
          </a:lstStyle>
          <a:p>
            <a:endParaRPr/>
          </a:p>
        </p:txBody>
      </p:sp>
      <p:sp>
        <p:nvSpPr>
          <p:cNvPr id="93" name="Google Shape;93;p25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94" name="Google Shape;94;p25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95" name="Google Shape;95;p25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MT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21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Play"/>
              <a:buNone/>
              <a:defRPr sz="4400" b="0" i="0" u="none" strike="noStrike" cap="none">
                <a:solidFill>
                  <a:schemeClr val="dk1"/>
                </a:solidFill>
                <a:latin typeface="Play"/>
                <a:ea typeface="Play"/>
                <a:cs typeface="Play"/>
                <a:sym typeface="Play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  <p:sp>
        <p:nvSpPr>
          <p:cNvPr id="11" name="Google Shape;11;p21"/>
          <p:cNvSpPr txBox="1"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marR="0" lvl="0" indent="-4064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  <a:defRPr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marR="0" lvl="1" indent="-3810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371600" marR="0" lvl="2" indent="-355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828800" marR="0" lvl="3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286000" marR="0" lvl="4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743200" marR="0" lvl="5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3200400" marR="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3657600" marR="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4114800" marR="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12" name="Google Shape;12;p21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rgbClr val="757575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13" name="Google Shape;13;p21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rgbClr val="757575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14" name="Google Shape;14;p21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757575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757575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757575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757575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757575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757575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757575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757575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757575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MT"/>
              <a:t>‹#›</a:t>
            </a:fld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dk1"/>
        </a:solidFill>
        <a:effectLst/>
      </p:bgPr>
    </p:bg>
    <p:spTree>
      <p:nvGrpSpPr>
        <p:cNvPr id="1" name="Shape 8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5" name="Google Shape;85;p24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400"/>
              <a:buFont typeface="Play"/>
              <a:buNone/>
              <a:defRPr sz="4400" b="0" i="0" u="none" strike="noStrike" cap="none">
                <a:solidFill>
                  <a:schemeClr val="lt1"/>
                </a:solidFill>
                <a:latin typeface="Play"/>
                <a:ea typeface="Play"/>
                <a:cs typeface="Play"/>
                <a:sym typeface="Play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  <p:sp>
        <p:nvSpPr>
          <p:cNvPr id="86" name="Google Shape;86;p24"/>
          <p:cNvSpPr txBox="1"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marR="0" lvl="0" indent="-4064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2800"/>
              <a:buFont typeface="Arial"/>
              <a:buChar char="•"/>
              <a:defRPr sz="28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marR="0" lvl="1" indent="-3810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371600" marR="0" lvl="2" indent="-355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828800" marR="0" lvl="3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286000" marR="0" lvl="4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743200" marR="0" lvl="5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3200400" marR="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3657600" marR="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4114800" marR="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87" name="Google Shape;87;p24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88" name="Google Shape;88;p24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89" name="Google Shape;89;p24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MT"/>
              <a:t>‹#›</a:t>
            </a:fld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61" r:id="rId1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google.com/url?sa=E&amp;q=http%3A%2F%2Fcost-bettercare.eu" TargetMode="External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google.com/url?sa=E&amp;q=http%3A%2F%2Fcost-bettercare.eu" TargetMode="External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google.com/url?sa=E&amp;q=http%3A%2F%2Fcost-bettercare.eu" TargetMode="External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9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0" name="Google Shape;100;p1" descr="Saint Isaac's Cathedral"/>
          <p:cNvPicPr preferRelativeResize="0"/>
          <p:nvPr/>
        </p:nvPicPr>
        <p:blipFill rotWithShape="1">
          <a:blip r:embed="rId3">
            <a:alphaModFix/>
          </a:blip>
          <a:srcRect l="5530" r="10915" b="1"/>
          <a:stretch/>
        </p:blipFill>
        <p:spPr>
          <a:xfrm>
            <a:off x="20" y="10"/>
            <a:ext cx="12191979" cy="6857990"/>
          </a:xfrm>
          <a:prstGeom prst="rect">
            <a:avLst/>
          </a:prstGeom>
          <a:noFill/>
          <a:ln>
            <a:noFill/>
          </a:ln>
        </p:spPr>
      </p:pic>
      <p:sp>
        <p:nvSpPr>
          <p:cNvPr id="101" name="Google Shape;101;p1"/>
          <p:cNvSpPr/>
          <p:nvPr/>
        </p:nvSpPr>
        <p:spPr>
          <a:xfrm rot="5400000">
            <a:off x="4344663" y="-4344657"/>
            <a:ext cx="3512260" cy="12201589"/>
          </a:xfrm>
          <a:prstGeom prst="rect">
            <a:avLst/>
          </a:prstGeom>
          <a:gradFill>
            <a:gsLst>
              <a:gs pos="0">
                <a:srgbClr val="000000">
                  <a:alpha val="0"/>
                </a:srgbClr>
              </a:gs>
              <a:gs pos="10000">
                <a:srgbClr val="000000">
                  <a:alpha val="0"/>
                </a:srgbClr>
              </a:gs>
              <a:gs pos="66000">
                <a:srgbClr val="000000">
                  <a:alpha val="45882"/>
                </a:srgbClr>
              </a:gs>
              <a:gs pos="100000">
                <a:srgbClr val="000000">
                  <a:alpha val="60000"/>
                </a:srgbClr>
              </a:gs>
            </a:gsLst>
            <a:lin ang="10800000" scaled="0"/>
          </a:gra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02" name="Google Shape;102;p1"/>
          <p:cNvSpPr txBox="1">
            <a:spLocks noGrp="1"/>
          </p:cNvSpPr>
          <p:nvPr>
            <p:ph type="ctrTitle"/>
          </p:nvPr>
        </p:nvSpPr>
        <p:spPr>
          <a:xfrm>
            <a:off x="762000" y="1137434"/>
            <a:ext cx="7800660" cy="15209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/>
          <a:p>
            <a:pPr marL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4000"/>
              <a:buFont typeface="Play"/>
              <a:buNone/>
            </a:pPr>
            <a:r>
              <a:rPr lang="en-MT" sz="4000">
                <a:solidFill>
                  <a:srgbClr val="FFFFFF"/>
                </a:solidFill>
              </a:rPr>
              <a:t>Helsinki declaration</a:t>
            </a:r>
            <a:endParaRPr/>
          </a:p>
        </p:txBody>
      </p:sp>
      <p:sp>
        <p:nvSpPr>
          <p:cNvPr id="103" name="Google Shape;103;p1"/>
          <p:cNvSpPr/>
          <p:nvPr/>
        </p:nvSpPr>
        <p:spPr>
          <a:xfrm rot="-5400000">
            <a:off x="4878570" y="-449383"/>
            <a:ext cx="2425271" cy="12201588"/>
          </a:xfrm>
          <a:prstGeom prst="rect">
            <a:avLst/>
          </a:prstGeom>
          <a:gradFill>
            <a:gsLst>
              <a:gs pos="0">
                <a:srgbClr val="000000">
                  <a:alpha val="0"/>
                </a:srgbClr>
              </a:gs>
              <a:gs pos="10000">
                <a:srgbClr val="000000">
                  <a:alpha val="0"/>
                </a:srgbClr>
              </a:gs>
              <a:gs pos="66000">
                <a:srgbClr val="000000">
                  <a:alpha val="34902"/>
                </a:srgbClr>
              </a:gs>
              <a:gs pos="100000">
                <a:srgbClr val="000000">
                  <a:alpha val="45098"/>
                </a:srgbClr>
              </a:gs>
            </a:gsLst>
            <a:lin ang="10800000" scaled="0"/>
          </a:gra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04" name="Google Shape;104;p1"/>
          <p:cNvSpPr txBox="1">
            <a:spLocks noGrp="1"/>
          </p:cNvSpPr>
          <p:nvPr>
            <p:ph type="subTitle" idx="1"/>
          </p:nvPr>
        </p:nvSpPr>
        <p:spPr>
          <a:xfrm>
            <a:off x="838200" y="4293441"/>
            <a:ext cx="6295332" cy="158851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/>
          <a:p>
            <a:pPr marL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800"/>
              <a:buNone/>
            </a:pPr>
            <a:r>
              <a:rPr lang="en-MT" sz="1800">
                <a:solidFill>
                  <a:srgbClr val="FFFFFF"/>
                </a:solidFill>
              </a:rPr>
              <a:t>Bettercare 2026</a:t>
            </a:r>
            <a:endParaRPr/>
          </a:p>
        </p:txBody>
      </p:sp>
      <p:cxnSp>
        <p:nvCxnSpPr>
          <p:cNvPr id="105" name="Google Shape;105;p1"/>
          <p:cNvCxnSpPr/>
          <p:nvPr/>
        </p:nvCxnSpPr>
        <p:spPr>
          <a:xfrm>
            <a:off x="865140" y="871146"/>
            <a:ext cx="736939" cy="0"/>
          </a:xfrm>
          <a:prstGeom prst="straightConnector1">
            <a:avLst/>
          </a:prstGeom>
          <a:noFill/>
          <a:ln w="57150" cap="flat" cmpd="sng">
            <a:solidFill>
              <a:schemeClr val="accent4"/>
            </a:solidFill>
            <a:prstDash val="solid"/>
            <a:miter lim="8000"/>
            <a:headEnd type="none" w="sm" len="sm"/>
            <a:tailEnd type="none" w="sm" len="sm"/>
          </a:ln>
        </p:spPr>
      </p:cxn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00"/>
                                        <p:tgtEl>
                                          <p:spTgt spid="1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700"/>
                                        <p:tgtEl>
                                          <p:spTgt spid="10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0000"/>
        </a:solidFill>
        <a:effectLst/>
      </p:bgPr>
    </p:bg>
    <p:spTree>
      <p:nvGrpSpPr>
        <p:cNvPr id="1" name="Shape 1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2" name="Google Shape;142;p6"/>
          <p:cNvSpPr/>
          <p:nvPr/>
        </p:nvSpPr>
        <p:spPr>
          <a:xfrm>
            <a:off x="0" y="0"/>
            <a:ext cx="12192000" cy="6857999"/>
          </a:xfrm>
          <a:prstGeom prst="rect">
            <a:avLst/>
          </a:prstGeom>
          <a:solidFill>
            <a:srgbClr val="000000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143" name="Google Shape;143;p6" descr="Building entrance and elevators"/>
          <p:cNvPicPr preferRelativeResize="0"/>
          <p:nvPr/>
        </p:nvPicPr>
        <p:blipFill rotWithShape="1">
          <a:blip r:embed="rId3">
            <a:alphaModFix amt="50000"/>
          </a:blip>
          <a:srcRect t="3807" b="11923"/>
          <a:stretch/>
        </p:blipFill>
        <p:spPr>
          <a:xfrm>
            <a:off x="20" y="1"/>
            <a:ext cx="12191980" cy="6857999"/>
          </a:xfrm>
          <a:prstGeom prst="rect">
            <a:avLst/>
          </a:prstGeom>
          <a:noFill/>
          <a:ln>
            <a:noFill/>
          </a:ln>
        </p:spPr>
      </p:pic>
      <p:sp>
        <p:nvSpPr>
          <p:cNvPr id="144" name="Google Shape;144;p6"/>
          <p:cNvSpPr txBox="1">
            <a:spLocks noGrp="1"/>
          </p:cNvSpPr>
          <p:nvPr>
            <p:ph type="ctrTitle"/>
          </p:nvPr>
        </p:nvSpPr>
        <p:spPr>
          <a:xfrm>
            <a:off x="1524000" y="1122362"/>
            <a:ext cx="9144000" cy="290051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/>
          <a:p>
            <a:pPr marL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6000"/>
              <a:buFont typeface="Play"/>
              <a:buNone/>
            </a:pPr>
            <a:r>
              <a:rPr lang="en-MT">
                <a:solidFill>
                  <a:srgbClr val="FFFFFF"/>
                </a:solidFill>
              </a:rPr>
              <a:t>Elevator pitch for policymakers </a:t>
            </a:r>
            <a:endParaRPr/>
          </a:p>
        </p:txBody>
      </p:sp>
      <p:sp>
        <p:nvSpPr>
          <p:cNvPr id="145" name="Google Shape;145;p6"/>
          <p:cNvSpPr txBox="1">
            <a:spLocks noGrp="1"/>
          </p:cNvSpPr>
          <p:nvPr>
            <p:ph type="subTitle" idx="1"/>
          </p:nvPr>
        </p:nvSpPr>
        <p:spPr>
          <a:xfrm>
            <a:off x="1524000" y="4159404"/>
            <a:ext cx="9144000" cy="109839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/>
          <a:p>
            <a:pPr marL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None/>
            </a:pPr>
            <a:endParaRPr>
              <a:solidFill>
                <a:srgbClr val="FFFFFF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00"/>
                                        <p:tgtEl>
                                          <p:spTgt spid="1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A6C3346-7C19-4AF5-934A-52E67230EA7A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/>
              <a:t>O</a:t>
            </a:r>
            <a:r>
              <a:rPr lang="en-MT" dirty="0"/>
              <a:t>ption 1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B1C7D753-F528-9858-E44A-594E30A26F76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MT"/>
          </a:p>
        </p:txBody>
      </p:sp>
    </p:spTree>
    <p:extLst>
      <p:ext uri="{BB962C8B-B14F-4D97-AF65-F5344CB8AC3E}">
        <p14:creationId xmlns:p14="http://schemas.microsoft.com/office/powerpoint/2010/main" val="336338000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1" name="Google Shape;151;p7"/>
          <p:cNvSpPr txBox="1"/>
          <p:nvPr/>
        </p:nvSpPr>
        <p:spPr>
          <a:xfrm>
            <a:off x="829339" y="1329068"/>
            <a:ext cx="10037136" cy="397031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MT" sz="2800" b="1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The Challenge: Welfare Sustainability &amp; Demographic Reality</a:t>
            </a:r>
            <a:endParaRPr/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800" b="0" i="0" u="none" strike="noStrike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</a:pPr>
            <a:r>
              <a:rPr lang="en-MT" sz="2800" b="1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The Helsinki Declaration: Future-Proofing European Welfare</a:t>
            </a:r>
            <a:endParaRPr/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</a:pPr>
            <a:endParaRPr sz="2800" b="0" i="0" u="none" strike="noStrike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</a:pPr>
            <a:r>
              <a:rPr lang="en-MT" sz="2800" b="1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The Demographic Shift:</a:t>
            </a:r>
            <a:r>
              <a:rPr lang="en-MT"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 Around </a:t>
            </a:r>
            <a:r>
              <a:rPr lang="en-MT" sz="2800" b="1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52 million Europeans provide informal long-term care</a:t>
            </a:r>
            <a:r>
              <a:rPr lang="en-MT"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, acting as the true structural backbone of our healthcare architectures. With EU long-term care needs projected to rise from 30.8 million to </a:t>
            </a:r>
            <a:r>
              <a:rPr lang="en-MT" sz="2800" b="1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38.1 million by 2050</a:t>
            </a:r>
            <a:r>
              <a:rPr lang="en-MT"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, ignoring home-care safety is no longer a viable policy option</a:t>
            </a:r>
            <a:endParaRPr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5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7" name="Google Shape;157;p8"/>
          <p:cNvSpPr txBox="1"/>
          <p:nvPr/>
        </p:nvSpPr>
        <p:spPr>
          <a:xfrm>
            <a:off x="563525" y="499729"/>
            <a:ext cx="10473069" cy="526297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MT" sz="2400" b="1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The Action: Policy Integration &amp; System Accountability</a:t>
            </a:r>
            <a:endParaRPr/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 b="0" i="0" u="none" strike="noStrike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None/>
            </a:pPr>
            <a:r>
              <a:rPr lang="en-MT" sz="2400" b="1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The Policy Solution:</a:t>
            </a:r>
            <a:r>
              <a:rPr lang="en-MT" sz="2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 The Declaration, initiated by the </a:t>
            </a:r>
            <a:r>
              <a:rPr lang="en-MT" sz="2400" b="1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BetterCare network (COST Action CA22152)</a:t>
            </a:r>
            <a:r>
              <a:rPr lang="en-MT" sz="2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, urges governments to formally integrate informal caregiving into national patient safety strategies.</a:t>
            </a:r>
            <a:endParaRPr/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None/>
            </a:pPr>
            <a:endParaRPr sz="2400" b="0" i="0" u="none" strike="noStrike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None/>
            </a:pPr>
            <a:r>
              <a:rPr lang="en-MT" sz="2400" b="1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Key Legislative Priorities:</a:t>
            </a:r>
            <a:endParaRPr sz="2400" b="0" i="0" u="none" strike="noStrike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342900" marR="0" lvl="0" indent="-34290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</a:pPr>
            <a:r>
              <a:rPr lang="en-MT" sz="2400" b="1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Formal recognition:</a:t>
            </a:r>
            <a:r>
              <a:rPr lang="en-MT" sz="2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 Explicitly codify informal caregivers as active partners in healthcare legislation.</a:t>
            </a:r>
            <a:endParaRPr/>
          </a:p>
          <a:p>
            <a:pPr marL="342900" marR="0" lvl="0" indent="-34290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</a:pPr>
            <a:r>
              <a:rPr lang="en-MT" sz="2400" b="1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System accountability:</a:t>
            </a:r>
            <a:r>
              <a:rPr lang="en-MT" sz="2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 Prevent the "silent transfer" of clinical risks to families without structured funding, preparation, or follow-up.</a:t>
            </a:r>
            <a:endParaRPr/>
          </a:p>
          <a:p>
            <a:pPr marL="342900" marR="0" lvl="0" indent="-34290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</a:pPr>
            <a:r>
              <a:rPr lang="en-MT" sz="2400" b="1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Comparable metrics:</a:t>
            </a:r>
            <a:r>
              <a:rPr lang="en-MT" sz="2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 Standardise European indicators to measure home-care errors, caregiver burden, and unmet needs.</a:t>
            </a:r>
            <a:endParaRPr/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None/>
            </a:pPr>
            <a:r>
              <a:rPr lang="en-MT" sz="2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🌐 </a:t>
            </a:r>
            <a:r>
              <a:rPr lang="en-MT" sz="2400" b="1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Read the full policy brief:</a:t>
            </a:r>
            <a:r>
              <a:rPr lang="en-MT" sz="2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MT" sz="2400" b="0" i="0" u="sng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  <a:hlinkClick r:id="rId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cost-bettercare.eu</a:t>
            </a:r>
            <a:endParaRPr sz="2400" b="0" i="0" u="none" strike="noStrike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F55D6BC-3373-8E04-CB52-8337F1D988A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26D99D4-C5FB-F453-7C8C-E2FF8B335CF6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/>
              <a:t>O</a:t>
            </a:r>
            <a:r>
              <a:rPr lang="en-MT" dirty="0"/>
              <a:t>ption 2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568F03DC-746D-83C1-B312-65F2E3B1A088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MT"/>
          </a:p>
        </p:txBody>
      </p:sp>
    </p:spTree>
    <p:extLst>
      <p:ext uri="{BB962C8B-B14F-4D97-AF65-F5344CB8AC3E}">
        <p14:creationId xmlns:p14="http://schemas.microsoft.com/office/powerpoint/2010/main" val="1417618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16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" name="Google Shape;163;p9"/>
          <p:cNvSpPr/>
          <p:nvPr/>
        </p:nvSpPr>
        <p:spPr>
          <a:xfrm>
            <a:off x="1524" y="0"/>
            <a:ext cx="12188952" cy="6858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164" name="Google Shape;164;p9"/>
          <p:cNvPicPr preferRelativeResize="0"/>
          <p:nvPr/>
        </p:nvPicPr>
        <p:blipFill rotWithShape="1">
          <a:blip r:embed="rId3">
            <a:alphaModFix/>
          </a:blip>
          <a:srcRect b="1334"/>
          <a:stretch/>
        </p:blipFill>
        <p:spPr>
          <a:xfrm>
            <a:off x="20" y="1282"/>
            <a:ext cx="12191980" cy="6856718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1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9" name="Google Shape;169;p10"/>
          <p:cNvSpPr/>
          <p:nvPr/>
        </p:nvSpPr>
        <p:spPr>
          <a:xfrm>
            <a:off x="1524" y="0"/>
            <a:ext cx="12188952" cy="6858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170" name="Google Shape;170;p10"/>
          <p:cNvPicPr preferRelativeResize="0"/>
          <p:nvPr/>
        </p:nvPicPr>
        <p:blipFill rotWithShape="1">
          <a:blip r:embed="rId3">
            <a:alphaModFix/>
          </a:blip>
          <a:srcRect b="900"/>
          <a:stretch/>
        </p:blipFill>
        <p:spPr>
          <a:xfrm>
            <a:off x="20" y="1282"/>
            <a:ext cx="12191980" cy="6856718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1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5" name="Google Shape;175;p11"/>
          <p:cNvSpPr/>
          <p:nvPr/>
        </p:nvSpPr>
        <p:spPr>
          <a:xfrm>
            <a:off x="-1" y="0"/>
            <a:ext cx="12188952" cy="6858000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176" name="Google Shape;176;p11" descr="Building entrance and elevators"/>
          <p:cNvPicPr preferRelativeResize="0"/>
          <p:nvPr/>
        </p:nvPicPr>
        <p:blipFill rotWithShape="1">
          <a:blip r:embed="rId3">
            <a:alphaModFix/>
          </a:blip>
          <a:srcRect t="3807" b="11923"/>
          <a:stretch/>
        </p:blipFill>
        <p:spPr>
          <a:xfrm>
            <a:off x="-3047" y="10"/>
            <a:ext cx="12191999" cy="6857990"/>
          </a:xfrm>
          <a:prstGeom prst="rect">
            <a:avLst/>
          </a:prstGeom>
          <a:noFill/>
          <a:ln>
            <a:noFill/>
          </a:ln>
        </p:spPr>
      </p:pic>
      <p:sp>
        <p:nvSpPr>
          <p:cNvPr id="177" name="Google Shape;177;p11"/>
          <p:cNvSpPr/>
          <p:nvPr/>
        </p:nvSpPr>
        <p:spPr>
          <a:xfrm>
            <a:off x="0" y="2207602"/>
            <a:ext cx="12191999" cy="3162146"/>
          </a:xfrm>
          <a:prstGeom prst="rect">
            <a:avLst/>
          </a:prstGeom>
          <a:gradFill>
            <a:gsLst>
              <a:gs pos="0">
                <a:srgbClr val="000000">
                  <a:alpha val="0"/>
                </a:srgbClr>
              </a:gs>
              <a:gs pos="25000">
                <a:srgbClr val="000000">
                  <a:alpha val="14902"/>
                </a:srgbClr>
              </a:gs>
              <a:gs pos="50000">
                <a:srgbClr val="000000">
                  <a:alpha val="30196"/>
                </a:srgbClr>
              </a:gs>
              <a:gs pos="75000">
                <a:srgbClr val="000000">
                  <a:alpha val="14902"/>
                </a:srgbClr>
              </a:gs>
              <a:gs pos="100000">
                <a:srgbClr val="000000">
                  <a:alpha val="0"/>
                </a:srgbClr>
              </a:gs>
            </a:gsLst>
            <a:lin ang="16200000" scaled="0"/>
          </a:gra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78" name="Google Shape;178;p11"/>
          <p:cNvSpPr txBox="1">
            <a:spLocks noGrp="1"/>
          </p:cNvSpPr>
          <p:nvPr>
            <p:ph type="ctrTitle"/>
          </p:nvPr>
        </p:nvSpPr>
        <p:spPr>
          <a:xfrm>
            <a:off x="1097280" y="325550"/>
            <a:ext cx="10058400" cy="3574778"/>
          </a:xfrm>
          <a:prstGeom prst="rect">
            <a:avLst/>
          </a:prstGeom>
          <a:noFill/>
          <a:ln>
            <a:noFill/>
          </a:ln>
          <a:effectLst>
            <a:outerShdw blurRad="50800" dist="38100" dir="2700000" algn="tl" rotWithShape="0">
              <a:srgbClr val="000000">
                <a:alpha val="40000"/>
              </a:srgbClr>
            </a:outerShdw>
          </a:effectLst>
        </p:spPr>
        <p:txBody>
          <a:bodyPr spcFirstLastPara="1" wrap="square" lIns="91425" tIns="45700" rIns="91425" bIns="45700" anchor="b" anchorCtr="0">
            <a:normAutofit/>
          </a:bodyPr>
          <a:lstStyle/>
          <a:p>
            <a:pPr marL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5200"/>
              <a:buFont typeface="Play"/>
              <a:buNone/>
            </a:pPr>
            <a:r>
              <a:rPr lang="en-MT" sz="5200">
                <a:solidFill>
                  <a:srgbClr val="FFFFFF"/>
                </a:solidFill>
              </a:rPr>
              <a:t>Elevator pitch for NGOs</a:t>
            </a:r>
            <a:endParaRPr/>
          </a:p>
        </p:txBody>
      </p:sp>
      <p:sp>
        <p:nvSpPr>
          <p:cNvPr id="179" name="Google Shape;179;p11"/>
          <p:cNvSpPr txBox="1">
            <a:spLocks noGrp="1"/>
          </p:cNvSpPr>
          <p:nvPr>
            <p:ph type="subTitle" idx="1"/>
          </p:nvPr>
        </p:nvSpPr>
        <p:spPr>
          <a:xfrm>
            <a:off x="1100051" y="4072043"/>
            <a:ext cx="10058400" cy="1282707"/>
          </a:xfrm>
          <a:prstGeom prst="rect">
            <a:avLst/>
          </a:prstGeom>
          <a:noFill/>
          <a:ln>
            <a:noFill/>
          </a:ln>
          <a:effectLst>
            <a:outerShdw blurRad="50800" dist="38100" dir="2700000" algn="tl" rotWithShape="0">
              <a:srgbClr val="000000">
                <a:alpha val="40000"/>
              </a:srgbClr>
            </a:outerShdw>
          </a:effectLst>
        </p:spPr>
        <p:txBody>
          <a:bodyPr spcFirstLastPara="1" wrap="square" lIns="91425" tIns="45700" rIns="91425" bIns="45700" anchor="t" anchorCtr="0">
            <a:normAutofit/>
          </a:bodyPr>
          <a:lstStyle/>
          <a:p>
            <a:pPr marL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</a:pPr>
            <a:endParaRPr>
              <a:solidFill>
                <a:srgbClr val="FFFFFF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00"/>
                                        <p:tgtEl>
                                          <p:spTgt spid="1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626D25D-6B0A-7577-452B-9DA550C447F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9587246-5D1B-FCDF-28EE-4486B2202635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/>
              <a:t>O</a:t>
            </a:r>
            <a:r>
              <a:rPr lang="en-MT" dirty="0"/>
              <a:t>ption 1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4D4B114B-9A05-8570-1B51-8E5CC8B8350B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MT"/>
          </a:p>
        </p:txBody>
      </p:sp>
    </p:spTree>
    <p:extLst>
      <p:ext uri="{BB962C8B-B14F-4D97-AF65-F5344CB8AC3E}">
        <p14:creationId xmlns:p14="http://schemas.microsoft.com/office/powerpoint/2010/main" val="3068922854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8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5" name="Google Shape;185;p12"/>
          <p:cNvSpPr txBox="1"/>
          <p:nvPr/>
        </p:nvSpPr>
        <p:spPr>
          <a:xfrm>
            <a:off x="318977" y="1077904"/>
            <a:ext cx="11227981" cy="397031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MT" sz="2800" b="1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The Challenge: The Invisible Workforce &amp; Gender Burden</a:t>
            </a:r>
            <a:endParaRPr/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800" b="0" i="0" u="none" strike="noStrike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</a:pPr>
            <a:r>
              <a:rPr lang="en-MT" sz="2800" b="1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The Helsinki Declaration: Protecting Those Who Care</a:t>
            </a:r>
            <a:endParaRPr/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</a:pPr>
            <a:endParaRPr sz="2800" b="0" i="0" u="none" strike="noStrike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</a:pPr>
            <a:r>
              <a:rPr lang="en-MT" sz="2800" b="1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The Equity Crisis:</a:t>
            </a:r>
            <a:r>
              <a:rPr lang="en-MT"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 Home care is a profoundly gendered issue—</a:t>
            </a:r>
            <a:r>
              <a:rPr lang="en-MT" sz="2800" b="1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women represent 62% of informal long-term care providers</a:t>
            </a:r>
            <a:r>
              <a:rPr lang="en-MT"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 in the EU. When health systems fail to support them, these caregivers face severe exhaustion, burnout, and </a:t>
            </a:r>
            <a:r>
              <a:rPr lang="en-MT" sz="2800" b="1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"double victimisation"</a:t>
            </a:r>
            <a:r>
              <a:rPr lang="en-MT"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 (suffering intense guilt and distress after preventable home incidents).</a:t>
            </a:r>
            <a:endParaRPr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9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1" name="Google Shape;191;p13"/>
          <p:cNvSpPr txBox="1"/>
          <p:nvPr/>
        </p:nvSpPr>
        <p:spPr>
          <a:xfrm>
            <a:off x="290623" y="151179"/>
            <a:ext cx="11610754" cy="655564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MT" sz="2800" b="1" i="0" u="none" strike="noStrike" cap="none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The Action: Advocacy, Support, &amp; Dignity</a:t>
            </a:r>
            <a:endParaRPr dirty="0"/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800" b="0" i="0" u="none" strike="noStrike" cap="none" dirty="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MT" sz="2800" b="1" i="0" u="none" strike="noStrike" cap="none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Our Shared Demand:</a:t>
            </a:r>
            <a:r>
              <a:rPr lang="en-MT" sz="2800" b="0" i="0" u="none" strike="noStrike" cap="none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 We call on European policy leaders to recognize that </a:t>
            </a:r>
            <a:r>
              <a:rPr lang="en-MT" sz="2800" b="1" i="0" u="none" strike="noStrike" cap="none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safe home care is a human right</a:t>
            </a:r>
            <a:r>
              <a:rPr lang="en-MT" sz="2800" b="0" i="0" u="none" strike="noStrike" cap="none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 that requires systemic protection.</a:t>
            </a:r>
            <a:endParaRPr dirty="0"/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800" b="0" dirty="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MT" sz="2800" b="1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Key Advocacy Priorities:</a:t>
            </a:r>
            <a:endParaRPr sz="2800" b="0" dirty="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914400" marR="0" lvl="1" indent="-45720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</a:pPr>
            <a:r>
              <a:rPr lang="en-MT" sz="2800" b="1" i="0" u="none" strike="noStrike" cap="none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Minimum safety conditions:</a:t>
            </a:r>
            <a:r>
              <a:rPr lang="en-MT" sz="2800" b="0" i="0" u="none" strike="noStrike" cap="none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 Guarantee non-negotiable access to practical training, medication reconciliation, and respite care.</a:t>
            </a:r>
            <a:endParaRPr dirty="0"/>
          </a:p>
          <a:p>
            <a:pPr marL="914400" marR="0" lvl="1" indent="-45720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</a:pPr>
            <a:r>
              <a:rPr lang="en-MT" sz="2800" b="1" i="0" u="none" strike="noStrike" cap="none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Non-blaming systems:</a:t>
            </a:r>
            <a:r>
              <a:rPr lang="en-MT" sz="2800" b="0" i="0" u="none" strike="noStrike" cap="none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 Establish supportive reporting frameworks for home-care incidents rather than blaming families when systems fail.</a:t>
            </a:r>
            <a:endParaRPr dirty="0"/>
          </a:p>
          <a:p>
            <a:pPr marL="914400" marR="0" lvl="1" indent="-45720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</a:pPr>
            <a:r>
              <a:rPr lang="en-MT" sz="2800" b="1" i="0" u="none" strike="noStrike" cap="none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Formalising paid care:</a:t>
            </a:r>
            <a:r>
              <a:rPr lang="en-MT" sz="2800" b="0" i="0" u="none" strike="noStrike" cap="none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 Improve working conditions and pension rights for paid home carers to ensure fairness and safety.</a:t>
            </a:r>
            <a:endParaRPr dirty="0"/>
          </a:p>
          <a:p>
            <a:pPr marL="457200" marR="0" lvl="1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MT" sz="2800" b="0" i="0" u="none" strike="noStrike" cap="none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🌐 </a:t>
            </a:r>
            <a:r>
              <a:rPr lang="en-MT" sz="2800" b="1" i="0" u="none" strike="noStrike" cap="none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Join the movement:</a:t>
            </a:r>
            <a:r>
              <a:rPr lang="en-MT" sz="2800" b="0" i="0" u="none" strike="noStrike" cap="none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MT" sz="2800" b="0" i="0" u="sng" strike="noStrike" cap="none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  <a:hlinkClick r:id="rId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cost-bettercare.eu</a:t>
            </a:r>
            <a:endParaRPr sz="2800" b="0" i="0" u="none" strike="noStrike" cap="none" dirty="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800" dirty="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B958572-C2C2-A5F6-8773-F6646DE9AF7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DF39ABF-953E-2D25-3FAB-E87DDD1B1F19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/>
              <a:t>O</a:t>
            </a:r>
            <a:r>
              <a:rPr lang="en-MT" dirty="0"/>
              <a:t>ption 2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A7E558FF-5744-A9B4-B1D1-6116E31E63E9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MT"/>
          </a:p>
        </p:txBody>
      </p:sp>
    </p:spTree>
    <p:extLst>
      <p:ext uri="{BB962C8B-B14F-4D97-AF65-F5344CB8AC3E}">
        <p14:creationId xmlns:p14="http://schemas.microsoft.com/office/powerpoint/2010/main" val="221977987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19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6" name="Google Shape;196;p14"/>
          <p:cNvSpPr/>
          <p:nvPr/>
        </p:nvSpPr>
        <p:spPr>
          <a:xfrm>
            <a:off x="1524" y="0"/>
            <a:ext cx="12188952" cy="6858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197" name="Google Shape;197;p14"/>
          <p:cNvPicPr preferRelativeResize="0"/>
          <p:nvPr/>
        </p:nvPicPr>
        <p:blipFill rotWithShape="1">
          <a:blip r:embed="rId3">
            <a:alphaModFix/>
          </a:blip>
          <a:srcRect b="900"/>
          <a:stretch/>
        </p:blipFill>
        <p:spPr>
          <a:xfrm>
            <a:off x="20" y="1282"/>
            <a:ext cx="12191980" cy="6856718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20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2" name="Google Shape;202;p15"/>
          <p:cNvSpPr/>
          <p:nvPr/>
        </p:nvSpPr>
        <p:spPr>
          <a:xfrm>
            <a:off x="1524" y="0"/>
            <a:ext cx="12188952" cy="6858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203" name="Google Shape;203;p15"/>
          <p:cNvPicPr preferRelativeResize="0"/>
          <p:nvPr/>
        </p:nvPicPr>
        <p:blipFill rotWithShape="1">
          <a:blip r:embed="rId3">
            <a:alphaModFix/>
          </a:blip>
          <a:srcRect b="1334"/>
          <a:stretch/>
        </p:blipFill>
        <p:spPr>
          <a:xfrm>
            <a:off x="20" y="1282"/>
            <a:ext cx="12191980" cy="6856718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20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8" name="Google Shape;208;p16"/>
          <p:cNvSpPr/>
          <p:nvPr/>
        </p:nvSpPr>
        <p:spPr>
          <a:xfrm>
            <a:off x="-1" y="0"/>
            <a:ext cx="12188952" cy="6858000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209" name="Google Shape;209;p16" descr="Open doors"/>
          <p:cNvPicPr preferRelativeResize="0"/>
          <p:nvPr/>
        </p:nvPicPr>
        <p:blipFill rotWithShape="1">
          <a:blip r:embed="rId3">
            <a:alphaModFix/>
          </a:blip>
          <a:srcRect b="15730"/>
          <a:stretch/>
        </p:blipFill>
        <p:spPr>
          <a:xfrm>
            <a:off x="-3047" y="10"/>
            <a:ext cx="12191999" cy="6857990"/>
          </a:xfrm>
          <a:prstGeom prst="rect">
            <a:avLst/>
          </a:prstGeom>
          <a:noFill/>
          <a:ln>
            <a:noFill/>
          </a:ln>
        </p:spPr>
      </p:pic>
      <p:sp>
        <p:nvSpPr>
          <p:cNvPr id="210" name="Google Shape;210;p16"/>
          <p:cNvSpPr/>
          <p:nvPr/>
        </p:nvSpPr>
        <p:spPr>
          <a:xfrm>
            <a:off x="0" y="2207602"/>
            <a:ext cx="12191999" cy="3162146"/>
          </a:xfrm>
          <a:prstGeom prst="rect">
            <a:avLst/>
          </a:prstGeom>
          <a:gradFill>
            <a:gsLst>
              <a:gs pos="0">
                <a:srgbClr val="000000">
                  <a:alpha val="0"/>
                </a:srgbClr>
              </a:gs>
              <a:gs pos="25000">
                <a:srgbClr val="000000">
                  <a:alpha val="14902"/>
                </a:srgbClr>
              </a:gs>
              <a:gs pos="50000">
                <a:srgbClr val="000000">
                  <a:alpha val="30196"/>
                </a:srgbClr>
              </a:gs>
              <a:gs pos="75000">
                <a:srgbClr val="000000">
                  <a:alpha val="14902"/>
                </a:srgbClr>
              </a:gs>
              <a:gs pos="100000">
                <a:srgbClr val="000000">
                  <a:alpha val="0"/>
                </a:srgbClr>
              </a:gs>
            </a:gsLst>
            <a:lin ang="16200000" scaled="0"/>
          </a:gra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11" name="Google Shape;211;p16"/>
          <p:cNvSpPr txBox="1">
            <a:spLocks noGrp="1"/>
          </p:cNvSpPr>
          <p:nvPr>
            <p:ph type="ctrTitle"/>
          </p:nvPr>
        </p:nvSpPr>
        <p:spPr>
          <a:xfrm>
            <a:off x="1097280" y="325550"/>
            <a:ext cx="10058400" cy="3574778"/>
          </a:xfrm>
          <a:prstGeom prst="rect">
            <a:avLst/>
          </a:prstGeom>
          <a:noFill/>
          <a:ln>
            <a:noFill/>
          </a:ln>
          <a:effectLst>
            <a:outerShdw blurRad="50800" dist="38100" dir="2700000" algn="tl" rotWithShape="0">
              <a:srgbClr val="000000">
                <a:alpha val="40000"/>
              </a:srgbClr>
            </a:outerShdw>
          </a:effectLst>
        </p:spPr>
        <p:txBody>
          <a:bodyPr spcFirstLastPara="1" wrap="square" lIns="91425" tIns="45700" rIns="91425" bIns="45700" anchor="b" anchorCtr="0">
            <a:normAutofit/>
          </a:bodyPr>
          <a:lstStyle/>
          <a:p>
            <a:pPr marL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5200"/>
              <a:buFont typeface="Play"/>
              <a:buNone/>
            </a:pPr>
            <a:r>
              <a:rPr lang="en-MT" sz="5200">
                <a:solidFill>
                  <a:srgbClr val="FFFFFF"/>
                </a:solidFill>
              </a:rPr>
              <a:t>Elevator Pitch for Healthcare Organizations</a:t>
            </a:r>
            <a:endParaRPr/>
          </a:p>
        </p:txBody>
      </p:sp>
      <p:sp>
        <p:nvSpPr>
          <p:cNvPr id="212" name="Google Shape;212;p16"/>
          <p:cNvSpPr txBox="1">
            <a:spLocks noGrp="1"/>
          </p:cNvSpPr>
          <p:nvPr>
            <p:ph type="subTitle" idx="1"/>
          </p:nvPr>
        </p:nvSpPr>
        <p:spPr>
          <a:xfrm>
            <a:off x="1100051" y="4072043"/>
            <a:ext cx="10058400" cy="1282707"/>
          </a:xfrm>
          <a:prstGeom prst="rect">
            <a:avLst/>
          </a:prstGeom>
          <a:noFill/>
          <a:ln>
            <a:noFill/>
          </a:ln>
          <a:effectLst>
            <a:outerShdw blurRad="50800" dist="38100" dir="2700000" algn="tl" rotWithShape="0">
              <a:srgbClr val="000000">
                <a:alpha val="40000"/>
              </a:srgbClr>
            </a:outerShdw>
          </a:effectLst>
        </p:spPr>
        <p:txBody>
          <a:bodyPr spcFirstLastPara="1" wrap="square" lIns="91425" tIns="45700" rIns="91425" bIns="45700" anchor="t" anchorCtr="0">
            <a:normAutofit/>
          </a:bodyPr>
          <a:lstStyle/>
          <a:p>
            <a:pPr marL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</a:pPr>
            <a:endParaRPr>
              <a:solidFill>
                <a:srgbClr val="FFFFFF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00"/>
                                        <p:tgtEl>
                                          <p:spTgt spid="2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8513788-AC4A-7339-8352-4DC646E40B6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0A67190-DC99-ECF8-E047-043C10B4E4E5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/>
              <a:t>O</a:t>
            </a:r>
            <a:r>
              <a:rPr lang="en-MT" dirty="0"/>
              <a:t>ption 1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8B8ED698-3806-7A2E-DA72-A5FC762F3B0B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MT"/>
          </a:p>
        </p:txBody>
      </p:sp>
    </p:spTree>
    <p:extLst>
      <p:ext uri="{BB962C8B-B14F-4D97-AF65-F5344CB8AC3E}">
        <p14:creationId xmlns:p14="http://schemas.microsoft.com/office/powerpoint/2010/main" val="3387183710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8" name="Google Shape;218;p17"/>
          <p:cNvSpPr txBox="1"/>
          <p:nvPr/>
        </p:nvSpPr>
        <p:spPr>
          <a:xfrm>
            <a:off x="457201" y="960946"/>
            <a:ext cx="11515060" cy="501675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MT" sz="3200" b="1" i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The Challenge: The "Hospital Without Walls”</a:t>
            </a:r>
            <a:endParaRPr/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3200" b="0" i="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Arial"/>
              <a:buNone/>
            </a:pPr>
            <a:r>
              <a:rPr lang="en-MT" sz="3200" b="1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The Helsinki Declaration: Extending the Clinical Boundary Safely</a:t>
            </a:r>
            <a:endParaRPr/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Arial"/>
              <a:buNone/>
            </a:pPr>
            <a:endParaRPr sz="3200" b="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Arial"/>
              <a:buNone/>
            </a:pPr>
            <a:r>
              <a:rPr lang="en-MT" sz="3200" b="1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The Clinical Reality:</a:t>
            </a:r>
            <a:r>
              <a:rPr lang="en-MT" sz="3200" b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 The home is no longer a passive place of recovery; it is an active, technologically complex site of </a:t>
            </a:r>
            <a:r>
              <a:rPr lang="en-MT" sz="3200" b="1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24/7/365 care delivery</a:t>
            </a:r>
            <a:r>
              <a:rPr lang="en-MT" sz="3200" b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. Fragmented clinical designs leave vulnerable families to navigate disconnected medical and social services entirely on their own.</a:t>
            </a:r>
            <a:endParaRPr/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4" name="Google Shape;224;p18"/>
          <p:cNvSpPr txBox="1"/>
          <p:nvPr/>
        </p:nvSpPr>
        <p:spPr>
          <a:xfrm>
            <a:off x="666741" y="404038"/>
            <a:ext cx="10858518" cy="600164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MT" sz="2400" b="1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The Action: Clinical Coordination &amp; Error Prevention</a:t>
            </a:r>
            <a:endParaRPr/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MT" sz="2400" b="1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The Clinical Solution:</a:t>
            </a:r>
            <a:r>
              <a:rPr lang="en-MT" sz="2400" b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 Health organisations must actively bridge the gap between institutional medicine and home-based care to improve clinical safety and prevent caregiver errors.</a:t>
            </a:r>
            <a:endParaRPr/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 b="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MT" sz="2400" b="1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Key Operational Directives:</a:t>
            </a:r>
            <a:endParaRPr sz="2400" b="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742950" marR="0" lvl="1" indent="-28575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</a:pPr>
            <a:r>
              <a:rPr lang="en-MT" sz="2400" b="1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Case management:</a:t>
            </a:r>
            <a:r>
              <a:rPr lang="en-MT" sz="2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 Treat coordination not as admin, but as a practical clinical tool to guide families and manage digital health data.</a:t>
            </a:r>
            <a:endParaRPr/>
          </a:p>
          <a:p>
            <a:pPr marL="742950" marR="0" lvl="1" indent="-28575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</a:pPr>
            <a:r>
              <a:rPr lang="en-MT" sz="2400" b="1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Safety as a basic intervention:</a:t>
            </a:r>
            <a:r>
              <a:rPr lang="en-MT" sz="2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 Treat caregiver training (for medical devices, digital tools, and health literacy) as a fundamental prescription for safe discharge.</a:t>
            </a:r>
            <a:endParaRPr/>
          </a:p>
          <a:p>
            <a:pPr marL="742950" marR="0" lvl="1" indent="-28575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</a:pPr>
            <a:r>
              <a:rPr lang="en-MT" sz="2400" b="1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Protecting caregivers to protect patients:</a:t>
            </a:r>
            <a:r>
              <a:rPr lang="en-MT" sz="2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 Proactively monitor caregiver burnout as a primary clinical risk factor for patient readmission.</a:t>
            </a:r>
            <a:endParaRPr/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MT" sz="2400" b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🌐 </a:t>
            </a:r>
            <a:r>
              <a:rPr lang="en-MT" sz="2400" b="1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Integrate your care protocols:</a:t>
            </a:r>
            <a:r>
              <a:rPr lang="en-MT" sz="2400" b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MT" sz="2400" b="0" u="sng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  <a:hlinkClick r:id="rId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cost-bettercare.eu</a:t>
            </a:r>
            <a:endParaRPr sz="2400" b="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528ACDF-19D3-3E30-4E43-90F18C3F3CB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22D64E8-650D-85EE-FD29-3C6AD544027E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/>
              <a:t>O</a:t>
            </a:r>
            <a:r>
              <a:rPr lang="en-MT" dirty="0"/>
              <a:t>ption 2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05F1D8BE-D92B-200D-3CB5-C4AA6DB867A7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MT"/>
          </a:p>
        </p:txBody>
      </p:sp>
    </p:spTree>
    <p:extLst>
      <p:ext uri="{BB962C8B-B14F-4D97-AF65-F5344CB8AC3E}">
        <p14:creationId xmlns:p14="http://schemas.microsoft.com/office/powerpoint/2010/main" val="2441116055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2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9" name="Google Shape;229;p19"/>
          <p:cNvSpPr/>
          <p:nvPr/>
        </p:nvSpPr>
        <p:spPr>
          <a:xfrm>
            <a:off x="1524" y="0"/>
            <a:ext cx="12188952" cy="6858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230" name="Google Shape;230;p19"/>
          <p:cNvPicPr preferRelativeResize="0"/>
          <p:nvPr/>
        </p:nvPicPr>
        <p:blipFill rotWithShape="1">
          <a:blip r:embed="rId3">
            <a:alphaModFix/>
          </a:blip>
          <a:srcRect b="1765"/>
          <a:stretch/>
        </p:blipFill>
        <p:spPr>
          <a:xfrm>
            <a:off x="20" y="1282"/>
            <a:ext cx="12191980" cy="6856718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23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" name="Google Shape;235;p20"/>
          <p:cNvSpPr/>
          <p:nvPr/>
        </p:nvSpPr>
        <p:spPr>
          <a:xfrm>
            <a:off x="1524" y="0"/>
            <a:ext cx="12188952" cy="6858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236" name="Google Shape;236;p20"/>
          <p:cNvPicPr preferRelativeResize="0"/>
          <p:nvPr/>
        </p:nvPicPr>
        <p:blipFill rotWithShape="1">
          <a:blip r:embed="rId3">
            <a:alphaModFix/>
          </a:blip>
          <a:srcRect b="1334"/>
          <a:stretch/>
        </p:blipFill>
        <p:spPr>
          <a:xfrm>
            <a:off x="20" y="1282"/>
            <a:ext cx="12191980" cy="6856718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rgbClr val="000000"/>
      </a:dk1>
      <a:lt1>
        <a:srgbClr val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rgbClr val="000000"/>
      </a:dk1>
      <a:lt1>
        <a:srgbClr val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rgbClr val="000000"/>
      </a:dk1>
      <a:lt1>
        <a:srgbClr val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</TotalTime>
  <Words>917</Words>
  <Application>Microsoft Macintosh PowerPoint</Application>
  <PresentationFormat>Widescreen</PresentationFormat>
  <Paragraphs>86</Paragraphs>
  <Slides>22</Slides>
  <Notes>16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22</vt:i4>
      </vt:variant>
    </vt:vector>
  </HeadingPairs>
  <TitlesOfParts>
    <vt:vector size="26" baseType="lpstr">
      <vt:lpstr>Arial</vt:lpstr>
      <vt:lpstr>Play</vt:lpstr>
      <vt:lpstr>Office Theme</vt:lpstr>
      <vt:lpstr>Office Theme</vt:lpstr>
      <vt:lpstr>Helsinki declaration</vt:lpstr>
      <vt:lpstr>Elevator pitch for policymakers </vt:lpstr>
      <vt:lpstr>Option 1</vt:lpstr>
      <vt:lpstr>PowerPoint Presentation</vt:lpstr>
      <vt:lpstr>PowerPoint Presentation</vt:lpstr>
      <vt:lpstr>Option 2</vt:lpstr>
      <vt:lpstr>PowerPoint Presentation</vt:lpstr>
      <vt:lpstr>PowerPoint Presentation</vt:lpstr>
      <vt:lpstr>Elevator pitch for NGOs</vt:lpstr>
      <vt:lpstr>Option 1</vt:lpstr>
      <vt:lpstr>PowerPoint Presentation</vt:lpstr>
      <vt:lpstr>PowerPoint Presentation</vt:lpstr>
      <vt:lpstr>Option 2</vt:lpstr>
      <vt:lpstr>PowerPoint Presentation</vt:lpstr>
      <vt:lpstr>PowerPoint Presentation</vt:lpstr>
      <vt:lpstr>Elevator Pitch for Healthcare Organizations</vt:lpstr>
      <vt:lpstr>Option 1</vt:lpstr>
      <vt:lpstr>PowerPoint Presentation</vt:lpstr>
      <vt:lpstr>PowerPoint Presentation</vt:lpstr>
      <vt:lpstr>Option 2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Sandra Buttigieg</dc:creator>
  <cp:lastModifiedBy>Sandra Buttigieg</cp:lastModifiedBy>
  <cp:revision>3</cp:revision>
  <dcterms:created xsi:type="dcterms:W3CDTF">2026-08-24T09:40:12Z</dcterms:created>
  <dcterms:modified xsi:type="dcterms:W3CDTF">2026-08-24T10:45:52Z</dcterms:modified>
</cp:coreProperties>
</file>