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</p:sldMasterIdLst>
  <p:notesMasterIdLst>
    <p:notesMasterId r:id="rId7"/>
  </p:notesMasterIdLst>
  <p:sldIdLst>
    <p:sldId id="256" r:id="rId3"/>
    <p:sldId id="259" r:id="rId4"/>
    <p:sldId id="260" r:id="rId5"/>
    <p:sldId id="261" r:id="rId6"/>
  </p:sldIdLst>
  <p:sldSz cx="12192000" cy="6858000"/>
  <p:notesSz cx="6858000" cy="9144000"/>
  <p:embeddedFontLst>
    <p:embeddedFont>
      <p:font typeface="Play"/>
      <p:regular r:id="rId8"/>
      <p:bold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9" roundtripDataSignature="AMtx7mg7rqYpsdW7xrrH+iL9gPFXO7mv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8" name="Google Shape;128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/>
              <a:t>General: Front of card</a:t>
            </a:r>
            <a:endParaRPr/>
          </a:p>
        </p:txBody>
      </p:sp>
      <p:sp>
        <p:nvSpPr>
          <p:cNvPr id="129" name="Google Shape;129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/>
              <a:t>General: Back of card</a:t>
            </a:r>
            <a:endParaRPr/>
          </a:p>
        </p:txBody>
      </p:sp>
      <p:sp>
        <p:nvSpPr>
          <p:cNvPr id="135" name="Google Shape;135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4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2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2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2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3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3" name="Google Shape;93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6" name="Google Shape;86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Google Shape;8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" name="Google Shape;8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" name="Google Shape;8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E&amp;q=http%3A%2F%2Fcost-bettercare.eu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" descr="Saint Isaac's Cathedral"/>
          <p:cNvPicPr preferRelativeResize="0"/>
          <p:nvPr/>
        </p:nvPicPr>
        <p:blipFill rotWithShape="1">
          <a:blip r:embed="rId3">
            <a:alphaModFix/>
          </a:blip>
          <a:srcRect l="5530" r="10915" b="1"/>
          <a:stretch/>
        </p:blipFill>
        <p:spPr>
          <a:xfrm>
            <a:off x="20" y="10"/>
            <a:ext cx="12191979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"/>
          <p:cNvSpPr/>
          <p:nvPr/>
        </p:nvSpPr>
        <p:spPr>
          <a:xfrm rot="5400000">
            <a:off x="4344663" y="-4344657"/>
            <a:ext cx="3512260" cy="1220158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">
                <a:srgbClr val="000000">
                  <a:alpha val="0"/>
                </a:srgbClr>
              </a:gs>
              <a:gs pos="66000">
                <a:srgbClr val="000000">
                  <a:alpha val="45882"/>
                </a:srgbClr>
              </a:gs>
              <a:gs pos="100000">
                <a:srgbClr val="000000">
                  <a:alpha val="60000"/>
                </a:srgbClr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"/>
          <p:cNvSpPr txBox="1">
            <a:spLocks noGrp="1"/>
          </p:cNvSpPr>
          <p:nvPr>
            <p:ph type="ctrTitle"/>
          </p:nvPr>
        </p:nvSpPr>
        <p:spPr>
          <a:xfrm>
            <a:off x="762000" y="1137434"/>
            <a:ext cx="7800660" cy="1520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Play"/>
              <a:buNone/>
            </a:pPr>
            <a:r>
              <a:rPr lang="en-MT" sz="4000">
                <a:solidFill>
                  <a:srgbClr val="FFFFFF"/>
                </a:solidFill>
              </a:rPr>
              <a:t>Helsinki declaration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 rot="-5400000">
            <a:off x="4878570" y="-449383"/>
            <a:ext cx="2425271" cy="12201588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">
                <a:srgbClr val="000000">
                  <a:alpha val="0"/>
                </a:srgbClr>
              </a:gs>
              <a:gs pos="66000">
                <a:srgbClr val="000000">
                  <a:alpha val="34902"/>
                </a:srgbClr>
              </a:gs>
              <a:gs pos="100000">
                <a:srgbClr val="000000">
                  <a:alpha val="45098"/>
                </a:srgbClr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 txBox="1">
            <a:spLocks noGrp="1"/>
          </p:cNvSpPr>
          <p:nvPr>
            <p:ph type="subTitle" idx="1"/>
          </p:nvPr>
        </p:nvSpPr>
        <p:spPr>
          <a:xfrm>
            <a:off x="838200" y="4293441"/>
            <a:ext cx="6295332" cy="158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</a:pPr>
            <a:r>
              <a:rPr lang="en-MT" sz="1800">
                <a:solidFill>
                  <a:srgbClr val="FFFFFF"/>
                </a:solidFill>
              </a:rPr>
              <a:t>Bettercare 2026</a:t>
            </a:r>
            <a:endParaRPr/>
          </a:p>
        </p:txBody>
      </p:sp>
      <p:cxnSp>
        <p:nvCxnSpPr>
          <p:cNvPr id="105" name="Google Shape;105;p1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w="5715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3" descr="Staircase with metal handrail"/>
          <p:cNvPicPr preferRelativeResize="0"/>
          <p:nvPr/>
        </p:nvPicPr>
        <p:blipFill rotWithShape="1">
          <a:blip r:embed="rId3">
            <a:alphaModFix amt="50000"/>
          </a:blip>
          <a:srcRect t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3"/>
          <p:cNvSpPr txBox="1"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Play"/>
              <a:buNone/>
            </a:pPr>
            <a:r>
              <a:rPr lang="en-MT">
                <a:solidFill>
                  <a:srgbClr val="FFFFFF"/>
                </a:solidFill>
              </a:rPr>
              <a:t>Elevator Pitch - General</a:t>
            </a:r>
            <a:endParaRPr/>
          </a:p>
        </p:txBody>
      </p:sp>
      <p:sp>
        <p:nvSpPr>
          <p:cNvPr id="125" name="Google Shape;125;p3"/>
          <p:cNvSpPr txBox="1"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"/>
          <p:cNvSpPr txBox="1"/>
          <p:nvPr/>
        </p:nvSpPr>
        <p:spPr>
          <a:xfrm>
            <a:off x="765544" y="489097"/>
            <a:ext cx="10398641" cy="56323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MT" sz="4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Helsinki Declaration on Patient Safety at Home</a:t>
            </a:r>
            <a:r>
              <a:rPr lang="en-MT" sz="4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MT" sz="40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“Protecting those who care is part of protecting those who receive care.”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MT" sz="4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Challenge:</a:t>
            </a:r>
            <a:r>
              <a:rPr lang="en-MT" sz="4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As healthcare shifts from hospitals to private homes, millions of informal caregivers deliver complex care every day without formal recognition, training, or system support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5"/>
          <p:cNvSpPr txBox="1"/>
          <p:nvPr/>
        </p:nvSpPr>
        <p:spPr>
          <a:xfrm>
            <a:off x="946297" y="428178"/>
            <a:ext cx="10643191" cy="6001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MT" sz="3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Solution:</a:t>
            </a:r>
            <a:r>
              <a:rPr lang="en-MT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Initiated by the </a:t>
            </a:r>
            <a:r>
              <a:rPr lang="en-MT" sz="3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BetterCare network (COST Action CA22152)</a:t>
            </a:r>
            <a:r>
              <a:rPr lang="en-MT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the Declaration urges European policy leaders to integrate home care into national patient safety strategies. We advocate for: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MT" sz="3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Formal recognition</a:t>
            </a:r>
            <a:r>
              <a:rPr lang="en-MT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of informal carers as a structural pillar of healthcare.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MT" sz="3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Basic safety training</a:t>
            </a:r>
            <a:r>
              <a:rPr lang="en-MT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digital/health literacy support.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MT" sz="3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System-level protection</a:t>
            </a:r>
            <a:r>
              <a:rPr lang="en-MT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against caregiver burden, burnout, and blame.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MT" sz="3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Because safe home care is impossible without supported caregivers.</a:t>
            </a: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MT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🌐 </a:t>
            </a:r>
            <a:r>
              <a:rPr lang="en-MT" sz="3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 more &amp; join the dialogue:</a:t>
            </a:r>
            <a:r>
              <a:rPr lang="en-MT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MT" sz="32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cost-bettercare.eu</a:t>
            </a: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158</Words>
  <Application>Microsoft Macintosh PowerPoint</Application>
  <PresentationFormat>Widescreen</PresentationFormat>
  <Paragraphs>16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Play</vt:lpstr>
      <vt:lpstr>Office Theme</vt:lpstr>
      <vt:lpstr>Office Theme</vt:lpstr>
      <vt:lpstr>Helsinki declaration</vt:lpstr>
      <vt:lpstr>Elevator Pitch - General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Sandra Buttigieg</dc:creator>
  <cp:lastModifiedBy>Sandra Buttigieg</cp:lastModifiedBy>
  <cp:revision>3</cp:revision>
  <dcterms:created xsi:type="dcterms:W3CDTF">2026-08-24T09:40:12Z</dcterms:created>
  <dcterms:modified xsi:type="dcterms:W3CDTF">2026-08-24T10:40:37Z</dcterms:modified>
</cp:coreProperties>
</file>